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7" r:id="rId6"/>
    <p:sldId id="303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8" r:id="rId16"/>
    <p:sldId id="319" r:id="rId17"/>
    <p:sldId id="320" r:id="rId18"/>
  </p:sldIdLst>
  <p:sldSz cx="9144000" cy="5143500" type="screen16x9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75" d="100"/>
          <a:sy n="75" d="100"/>
        </p:scale>
        <p:origin x="66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9AEC37C3-D571-4851-BA0B-14EEFEE07D32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2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B6EB2F8-E305-468D-BF74-2F022A5572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747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87DEB9F-0A8B-46AC-A740-53B337651012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5" y="4777552"/>
            <a:ext cx="5438775" cy="390905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261"/>
            <a:ext cx="2946400" cy="49696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31261"/>
            <a:ext cx="2946400" cy="49696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D6E557B-6E8E-4306-8E1F-A5D111B79E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475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A3036-DDF1-46DE-8A4A-74790997FAC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99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CCAC5-C7EC-476B-AB56-B6DBE76FEBA6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299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CCAC5-C7EC-476B-AB56-B6DBE76FEBA6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500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CCAC5-C7EC-476B-AB56-B6DBE76FEBA6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041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CCAC5-C7EC-476B-AB56-B6DBE76FEBA6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55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CCAC5-C7EC-476B-AB56-B6DBE76FEBA6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085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975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253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424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1"/>
          <p:cNvSpPr txBox="1">
            <a:spLocks/>
          </p:cNvSpPr>
          <p:nvPr/>
        </p:nvSpPr>
        <p:spPr>
          <a:xfrm>
            <a:off x="8448676" y="4850606"/>
            <a:ext cx="595313" cy="239316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785C90-C1F9-4F28-8B97-29C89EF78F86}" type="slidenum">
              <a:rPr lang="de-DE" sz="825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25" dirty="0">
              <a:solidFill>
                <a:schemeClr val="bg1"/>
              </a:solidFill>
            </a:endParaRPr>
          </a:p>
        </p:txBody>
      </p:sp>
      <p:sp>
        <p:nvSpPr>
          <p:cNvPr id="5" name="Datumsplatzhalter 13"/>
          <p:cNvSpPr txBox="1">
            <a:spLocks/>
          </p:cNvSpPr>
          <p:nvPr/>
        </p:nvSpPr>
        <p:spPr>
          <a:xfrm>
            <a:off x="247651" y="4814888"/>
            <a:ext cx="866775" cy="27503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96D1A23-7D98-6349-B776-C5C9589EB4D1}" type="datetimeFigureOut">
              <a:rPr lang="de-DE" sz="825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23.08.2018</a:t>
            </a:fld>
            <a:endParaRPr lang="de-DE" sz="825" dirty="0">
              <a:solidFill>
                <a:srgbClr val="FFFFFF"/>
              </a:solidFill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1130300" y="4718447"/>
            <a:ext cx="992188" cy="3095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25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25" b="1" dirty="0" smtClean="0"/>
              <a:t>www.vlu.ch</a:t>
            </a:r>
            <a:endParaRPr lang="de-DE" sz="825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72095"/>
            <a:ext cx="8229600" cy="3210791"/>
          </a:xfrm>
          <a:prstGeom prst="rect">
            <a:avLst/>
          </a:prstGeom>
        </p:spPr>
        <p:txBody>
          <a:bodyPr/>
          <a:lstStyle>
            <a:lvl1pPr marL="257175" indent="-257175">
              <a:lnSpc>
                <a:spcPct val="110000"/>
              </a:lnSpc>
              <a:buFont typeface="Symbol" pitchFamily="18" charset="2"/>
              <a:buChar char="-"/>
              <a:defRPr sz="1875">
                <a:solidFill>
                  <a:srgbClr val="285AA5"/>
                </a:solidFill>
              </a:defRPr>
            </a:lvl1pPr>
            <a:lvl2pPr marL="472500" indent="-216000">
              <a:lnSpc>
                <a:spcPct val="110000"/>
              </a:lnSpc>
              <a:buFont typeface="Arial" pitchFamily="34" charset="0"/>
              <a:buChar char="•"/>
              <a:defRPr sz="1725">
                <a:solidFill>
                  <a:srgbClr val="285AA5"/>
                </a:solidFill>
              </a:defRPr>
            </a:lvl2pPr>
            <a:lvl3pPr marL="669131" indent="-189310">
              <a:lnSpc>
                <a:spcPct val="110000"/>
              </a:lnSpc>
              <a:buFont typeface="Symbol" pitchFamily="18" charset="2"/>
              <a:buChar char="-"/>
              <a:defRPr sz="1500">
                <a:solidFill>
                  <a:srgbClr val="285AA5"/>
                </a:solidFill>
              </a:defRPr>
            </a:lvl3pPr>
            <a:lvl4pPr marL="875110" indent="-171450">
              <a:lnSpc>
                <a:spcPct val="110000"/>
              </a:lnSpc>
              <a:buFont typeface="Arial" pitchFamily="34" charset="0"/>
              <a:buChar char="•"/>
              <a:defRPr sz="1350">
                <a:solidFill>
                  <a:srgbClr val="285AA5"/>
                </a:solidFill>
              </a:defRPr>
            </a:lvl4pPr>
            <a:lvl5pPr>
              <a:defRPr sz="1350">
                <a:solidFill>
                  <a:srgbClr val="285AA5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1" y="318547"/>
            <a:ext cx="6866313" cy="487856"/>
          </a:xfrm>
          <a:prstGeom prst="rect">
            <a:avLst/>
          </a:prstGeom>
        </p:spPr>
        <p:txBody>
          <a:bodyPr/>
          <a:lstStyle>
            <a:lvl1pPr algn="l">
              <a:defRPr sz="2475" b="1" baseline="0">
                <a:solidFill>
                  <a:srgbClr val="285AA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73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 txBox="1">
            <a:spLocks/>
          </p:cNvSpPr>
          <p:nvPr/>
        </p:nvSpPr>
        <p:spPr>
          <a:xfrm>
            <a:off x="1130300" y="4718447"/>
            <a:ext cx="992188" cy="3095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25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25" b="1" dirty="0" err="1" smtClean="0"/>
              <a:t>www.kvlu.ch</a:t>
            </a:r>
            <a:endParaRPr lang="de-DE" sz="825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44046"/>
            <a:ext cx="8229600" cy="487856"/>
          </a:xfrm>
          <a:prstGeom prst="rect">
            <a:avLst/>
          </a:prstGeom>
        </p:spPr>
        <p:txBody>
          <a:bodyPr/>
          <a:lstStyle>
            <a:lvl1pPr algn="l">
              <a:defRPr sz="2475" b="1" baseline="0">
                <a:solidFill>
                  <a:srgbClr val="285AA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457200" y="1571401"/>
            <a:ext cx="8229600" cy="2768138"/>
          </a:xfrm>
          <a:prstGeom prst="rect">
            <a:avLst/>
          </a:prstGeom>
        </p:spPr>
        <p:txBody>
          <a:bodyPr/>
          <a:lstStyle>
            <a:lvl1pPr marL="257175" indent="-257175">
              <a:lnSpc>
                <a:spcPct val="110000"/>
              </a:lnSpc>
              <a:buFont typeface="Symbol" pitchFamily="18" charset="2"/>
              <a:buChar char="-"/>
              <a:defRPr sz="1875">
                <a:solidFill>
                  <a:srgbClr val="285AA5"/>
                </a:solidFill>
              </a:defRPr>
            </a:lvl1pPr>
            <a:lvl2pPr marL="472500" indent="-216000">
              <a:lnSpc>
                <a:spcPct val="110000"/>
              </a:lnSpc>
              <a:buFont typeface="Arial" pitchFamily="34" charset="0"/>
              <a:buChar char="•"/>
              <a:defRPr sz="1725">
                <a:solidFill>
                  <a:srgbClr val="285AA5"/>
                </a:solidFill>
              </a:defRPr>
            </a:lvl2pPr>
            <a:lvl3pPr marL="669131" indent="-189310">
              <a:lnSpc>
                <a:spcPct val="110000"/>
              </a:lnSpc>
              <a:buFont typeface="Symbol" pitchFamily="18" charset="2"/>
              <a:buChar char="-"/>
              <a:defRPr sz="1500">
                <a:solidFill>
                  <a:srgbClr val="285AA5"/>
                </a:solidFill>
              </a:defRPr>
            </a:lvl3pPr>
            <a:lvl4pPr marL="875110" indent="-171450">
              <a:lnSpc>
                <a:spcPct val="110000"/>
              </a:lnSpc>
              <a:defRPr sz="1350">
                <a:solidFill>
                  <a:srgbClr val="285AA5"/>
                </a:solidFill>
              </a:defRPr>
            </a:lvl4pPr>
            <a:lvl5pPr>
              <a:defRPr sz="1350">
                <a:solidFill>
                  <a:srgbClr val="285AA5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9902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9541"/>
            <a:ext cx="8229600" cy="363687"/>
          </a:xfrm>
        </p:spPr>
        <p:txBody>
          <a:bodyPr>
            <a:no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66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091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690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11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096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05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063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796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B606-7450-482D-A818-33F7D0B6414E}" type="datetimeFigureOut">
              <a:rPr lang="de-CH" smtClean="0"/>
              <a:t>23.08.2018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3AD5-CA76-46A6-86D5-D2EA4A2F36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723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KV plus …</a:t>
            </a:r>
            <a:endParaRPr lang="de-CH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576064"/>
          </a:xfrm>
        </p:spPr>
        <p:txBody>
          <a:bodyPr>
            <a:normAutofit fontScale="70000" lnSpcReduction="20000"/>
          </a:bodyPr>
          <a:lstStyle/>
          <a:p>
            <a:r>
              <a:rPr lang="de-CH" dirty="0" smtClean="0"/>
              <a:t>damit die kaufmännische Grundbildung attraktiv bleibt</a:t>
            </a:r>
          </a:p>
        </p:txBody>
      </p:sp>
      <p:sp>
        <p:nvSpPr>
          <p:cNvPr id="4" name="Titel 3"/>
          <p:cNvSpPr txBox="1">
            <a:spLocks/>
          </p:cNvSpPr>
          <p:nvPr/>
        </p:nvSpPr>
        <p:spPr>
          <a:xfrm>
            <a:off x="722313" y="3638426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000" dirty="0" smtClean="0"/>
              <a:t>BWZ Rapperswil-Jona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6613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27472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Sprachaufenthalt wird durch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movetia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finanziell unterstützt. Bis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anhin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sind die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Unterrichts- und Logierkosten (Unterkunft bei Familien) praktisch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vollständig gedeckt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Die Lernenden werden für die Arbeitseinsätze nicht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bezahlt</a:t>
            </a:r>
          </a:p>
          <a:p>
            <a:pPr>
              <a:spcBef>
                <a:spcPts val="1200"/>
              </a:spcBef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Taschengeld von ca. CHF 500.- / Monat muss selber aufgebracht werden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516" y="915566"/>
            <a:ext cx="6866313" cy="487856"/>
          </a:xfrm>
        </p:spPr>
        <p:txBody>
          <a:bodyPr>
            <a:normAutofit/>
          </a:bodyPr>
          <a:lstStyle/>
          <a:p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Finanzierung </a:t>
            </a:r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«</a:t>
            </a:r>
            <a:r>
              <a:rPr lang="de-CH" sz="2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kv</a:t>
            </a:r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plus» Lehre 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876725"/>
              </p:ext>
            </p:extLst>
          </p:nvPr>
        </p:nvGraphicFramePr>
        <p:xfrm>
          <a:off x="457199" y="1491630"/>
          <a:ext cx="7211144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044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de-CH" sz="1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Frage</a:t>
                      </a:r>
                      <a:endParaRPr lang="de-D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Antwort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44">
                <a:tc>
                  <a:txBody>
                    <a:bodyPr/>
                    <a:lstStyle/>
                    <a:p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 der Lehrbetriebe 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allg. KV, Hotellerie, Tourismus, Marketing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44">
                <a:tc>
                  <a:txBody>
                    <a:bodyPr/>
                    <a:lstStyle/>
                    <a:p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Orte - Frankreich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Bordeaux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44"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Orte - England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Südwestengland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788"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Ferienwoche an Weihnachten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Möglich,</a:t>
                      </a:r>
                      <a:r>
                        <a:rPr lang="de-CH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Reise muss selbst finanziert werden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607"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Versicherungen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 betriebliche Versicherung ist gewährleistet.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Haftpflicht und Krankenversicherung müssen privat gemacht werden.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7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Reiseversicherung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Privat zu regeln:</a:t>
                      </a:r>
                      <a:r>
                        <a:rPr lang="de-DE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</a:t>
                      </a:r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osten CHF 77/Jahr</a:t>
                      </a:r>
                    </a:p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843558"/>
            <a:ext cx="6866313" cy="487856"/>
          </a:xfrm>
        </p:spPr>
        <p:txBody>
          <a:bodyPr>
            <a:normAutofit/>
          </a:bodyPr>
          <a:lstStyle/>
          <a:p>
            <a:r>
              <a:rPr lang="de-CH" sz="22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CH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plus – FAQ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2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98811"/>
              </p:ext>
            </p:extLst>
          </p:nvPr>
        </p:nvGraphicFramePr>
        <p:xfrm>
          <a:off x="467544" y="1203598"/>
          <a:ext cx="8064896" cy="366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de-CH" sz="1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Frage</a:t>
                      </a:r>
                      <a:endParaRPr lang="de-D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Antwort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Verantwortung Lehrbetrieb/Schule/Lernende </a:t>
                      </a:r>
                      <a:b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(Eltern,</a:t>
                      </a:r>
                      <a:r>
                        <a:rPr lang="de-CH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falls noch nicht 18)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Lernende sind Projektpartner – Aufgaben gilt es aufzuteilen, Lernvereinbarungen treffen – </a:t>
                      </a:r>
                      <a:r>
                        <a:rPr lang="de-CH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agreement</a:t>
                      </a:r>
                      <a:endParaRPr lang="de-DE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7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Termine für die Diplomprüfungen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England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FCE Anfang</a:t>
                      </a:r>
                      <a:r>
                        <a:rPr lang="de-CH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Dezember		</a:t>
                      </a: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CAE Anfang Dezember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Frankreich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DELF B2 Ende Mai			DALF C1 Ende Juli</a:t>
                      </a:r>
                      <a:endParaRPr lang="de-DE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Austauschpartner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Movetia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Schweizerische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Stiftung für Austausch und Mobilität SFAM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Kann ich die Gastfamilie wechseln, wenn Probleme auftauchen.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Ja, dies</a:t>
                      </a:r>
                      <a:r>
                        <a:rPr lang="de-CH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möglich. Das Wechseln der Familie muss gut begründet werden.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Kann ich den Betrieb</a:t>
                      </a:r>
                      <a:r>
                        <a:rPr lang="de-CH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während des Aufenthaltes wechseln.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Ja, dies</a:t>
                      </a:r>
                      <a:r>
                        <a:rPr lang="de-CH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möglich. Das Wechseln des Betriebs muss gut begründet werden.</a:t>
                      </a:r>
                      <a:endParaRPr lang="de-DE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771550"/>
            <a:ext cx="6866313" cy="487856"/>
          </a:xfrm>
        </p:spPr>
        <p:txBody>
          <a:bodyPr/>
          <a:lstStyle/>
          <a:p>
            <a:r>
              <a:rPr lang="de-CH" dirty="0" err="1"/>
              <a:t>k</a:t>
            </a:r>
            <a:r>
              <a:rPr lang="de-CH" dirty="0" err="1" smtClean="0"/>
              <a:t>v</a:t>
            </a:r>
            <a:r>
              <a:rPr lang="de-CH" dirty="0" smtClean="0"/>
              <a:t> plus – FAQ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3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38216">
            <a:off x="4852310" y="2098252"/>
            <a:ext cx="1670365" cy="65185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55590"/>
            <a:ext cx="6624736" cy="3058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de-CH" sz="1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 finden zwei Infoveranstaltungen statt: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de-CH" sz="1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September, 17:30 Uhr St. Gallen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de-CH" sz="1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September, 17:00 Uhr Luzern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7758" y="987574"/>
            <a:ext cx="5149735" cy="487856"/>
          </a:xfrm>
        </p:spPr>
        <p:txBody>
          <a:bodyPr>
            <a:normAutofit/>
          </a:bodyPr>
          <a:lstStyle/>
          <a:p>
            <a:r>
              <a:rPr lang="de-CH" dirty="0" smtClean="0"/>
              <a:t>Infoveranstaltungen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89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7553" y="684239"/>
            <a:ext cx="6866313" cy="487856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Anforderungen der Geschäftswelt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93" y="1686624"/>
            <a:ext cx="1416518" cy="1387098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2333" y="1172095"/>
            <a:ext cx="8229600" cy="3210791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Den Anforderungen der Geschäftswelt gerecht werden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Medien</a:t>
            </a:r>
          </a:p>
          <a:p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Internationale Wirtschaft</a:t>
            </a:r>
          </a:p>
          <a:p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Mobilität</a:t>
            </a:r>
          </a:p>
          <a:p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607" y="1923678"/>
            <a:ext cx="1416518" cy="141853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756" y="3057327"/>
            <a:ext cx="1449443" cy="144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4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210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kaufmännische Grundbildung anbieten, bei der drei Zusatzkompetenzen erworben werden können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rste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wertvolle Arbeitserfahrung im Ausland sammeln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ortgeschrittene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Sprachkenntnisse in zwei Fremdsprachen erlernen (Englisch und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Französisch)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Erhöhung Selbst- und Sozialkompetenzen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928167"/>
            <a:ext cx="6866313" cy="487856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Ziel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«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kv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plus» Lehre 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756" y="821533"/>
            <a:ext cx="6172200" cy="487856"/>
          </a:xfrm>
        </p:spPr>
        <p:txBody>
          <a:bodyPr>
            <a:normAutofit/>
          </a:bodyPr>
          <a:lstStyle/>
          <a:p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plus – Lehre»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3733" t="13150"/>
          <a:stretch/>
        </p:blipFill>
        <p:spPr>
          <a:xfrm>
            <a:off x="683568" y="1381396"/>
            <a:ext cx="6264696" cy="317918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788024" y="2355726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5148064" y="2965572"/>
            <a:ext cx="864096" cy="254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7" name="Gerader Verbinder 6"/>
          <p:cNvCxnSpPr/>
          <p:nvPr/>
        </p:nvCxnSpPr>
        <p:spPr>
          <a:xfrm>
            <a:off x="4427984" y="2211710"/>
            <a:ext cx="2232248" cy="1728192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>
            <a:off x="971600" y="2211710"/>
            <a:ext cx="2304256" cy="1728192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427984" y="2211710"/>
            <a:ext cx="115212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27472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Zwei Fremdsprachen auf höherem Niveau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abgeschlossen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Es müssen nur noch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Fächer Deutsch und WG plus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die betrieblichen Prüfungen abgeschlossen werden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Gewinn an Selbstständigkeit, Eigenständigkeit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Bessere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Chancen,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eine tolle Stelle zu finden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771550"/>
            <a:ext cx="6866313" cy="487856"/>
          </a:xfrm>
        </p:spPr>
        <p:txBody>
          <a:bodyPr/>
          <a:lstStyle/>
          <a:p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Vorteile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274724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Kein Verdienst für Lernende während des Aufenthaltes</a:t>
            </a:r>
          </a:p>
          <a:p>
            <a:pPr>
              <a:spcBef>
                <a:spcPts val="1200"/>
              </a:spcBef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Drittes Lehrjahr in einer neuen Klasse, Abschluss erst 2021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Organisatorische Umstellungen in den Betrieben (es fehlt ein Lernender während eines Jahres)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43558"/>
            <a:ext cx="6866313" cy="487856"/>
          </a:xfrm>
        </p:spPr>
        <p:txBody>
          <a:bodyPr>
            <a:normAutofit/>
          </a:bodyPr>
          <a:lstStyle/>
          <a:p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Nachteile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9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707654"/>
            <a:ext cx="8229600" cy="267523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betrieblich und schulisch leistungswillige und motivierte Lernende (Bewerbungsverfahren)</a:t>
            </a:r>
          </a:p>
          <a:p>
            <a:pPr>
              <a:spcBef>
                <a:spcPts val="1200"/>
              </a:spcBef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Abenteurer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Bereitschaft, sich auf fremde Länder und Kulturen einzulassen</a:t>
            </a:r>
            <a:endParaRPr lang="de-CH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aus BM oder E-Profil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43558"/>
            <a:ext cx="6866313" cy="487856"/>
          </a:xfrm>
        </p:spPr>
        <p:txBody>
          <a:bodyPr tIns="324000">
            <a:normAutofit fontScale="90000"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Zielpublikum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707654"/>
            <a:ext cx="8075239" cy="29118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IKA ist bereits mit QV abgeschlossen und muss nicht wieder aufgenommen werden</a:t>
            </a:r>
          </a:p>
          <a:p>
            <a:pPr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Französisch- und Englischdiplom werden während des Aufenthalts erworben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QV Englisch nach 4 Semestern wird ausgelassen</a:t>
            </a:r>
          </a:p>
          <a:p>
            <a:pPr>
              <a:spcBef>
                <a:spcPts val="1200"/>
              </a:spcBef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Betreuungssicherheit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, da Schule </a:t>
            </a: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vor Ort den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Aufenthalt für Sie organisiert </a:t>
            </a:r>
          </a:p>
          <a:p>
            <a:pPr>
              <a:spcBef>
                <a:spcPts val="12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Aufenthalt und Schulung kostet fast nichts für die Lernenden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987574"/>
            <a:ext cx="6866313" cy="487856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Zeitpunkt nach dem 2. Lehrjahr</a:t>
            </a:r>
            <a:r>
              <a:rPr lang="de-CH" dirty="0" smtClean="0">
                <a:sym typeface="Symbol"/>
              </a:rPr>
              <a:t/>
            </a:r>
            <a:br>
              <a:rPr lang="de-CH" dirty="0" smtClean="0">
                <a:sym typeface="Symbol"/>
              </a:rPr>
            </a:br>
            <a:endParaRPr lang="de-CH" sz="18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8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0648" y="1419622"/>
            <a:ext cx="7669744" cy="32107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endParaRPr lang="de-CH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 Wochen Sprachtraining in einer Sprachschule als </a:t>
            </a:r>
            <a:r>
              <a:rPr lang="de-CH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brush-up</a:t>
            </a:r>
            <a:endParaRPr lang="de-CH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5 Monate Praktikum in einem Betrieb inkl. Ferien</a:t>
            </a:r>
          </a:p>
          <a:p>
            <a:r>
              <a:rPr lang="de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1x wöchentlich Sprachunterricht – Hinführen auf ein Diplom</a:t>
            </a:r>
            <a:endParaRPr lang="de-CH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Frankreich</a:t>
            </a:r>
            <a:r>
              <a:rPr lang="de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CH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Welschland</a:t>
            </a:r>
          </a:p>
          <a:p>
            <a:r>
              <a:rPr lang="de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</a:rPr>
              <a:t>Wochen Sprachtraining in einer Sprachschule als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</a:rPr>
              <a:t>brush-up</a:t>
            </a:r>
            <a:endParaRPr lang="de-CH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</a:rPr>
              <a:t>Monate Praktikum in einem </a:t>
            </a:r>
            <a:r>
              <a:rPr lang="de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 inkl. Ferien</a:t>
            </a:r>
          </a:p>
          <a:p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</a:rPr>
              <a:t>1x wöchentlich Sprachunterricht – Hinführen auf ein Diplom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843558"/>
            <a:ext cx="6866313" cy="487856"/>
          </a:xfrm>
        </p:spPr>
        <p:txBody>
          <a:bodyPr>
            <a:normAutofit/>
          </a:bodyPr>
          <a:lstStyle/>
          <a:p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Auslandaufenthalt </a:t>
            </a:r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Ausgestaltung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01_ITS_VORL_Infoscre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A47ADB95A7EE4A888F8D6475946581" ma:contentTypeVersion="6" ma:contentTypeDescription="Ein neues Dokument erstellen." ma:contentTypeScope="" ma:versionID="203c21280a1c9b2ffb71980bc52b6c85">
  <xsd:schema xmlns:xsd="http://www.w3.org/2001/XMLSchema" xmlns:xs="http://www.w3.org/2001/XMLSchema" xmlns:p="http://schemas.microsoft.com/office/2006/metadata/properties" xmlns:ns2="8a564280-a82e-48e1-ab90-194ee9135846" targetNamespace="http://schemas.microsoft.com/office/2006/metadata/properties" ma:root="true" ma:fieldsID="be9be73540f6ff027a789e0ae7e3172c" ns2:_="">
    <xsd:import namespace="8a564280-a82e-48e1-ab90-194ee91358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64280-a82e-48e1-ab90-194ee913584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a564280-a82e-48e1-ab90-194ee9135846">CL01BRA-21-21322</_dlc_DocId>
    <_dlc_DocIdUrl xmlns="8a564280-a82e-48e1-ab90-194ee9135846">
      <Url>https://v-portal.bwz-rappi.ch/gb/_layouts/DocIdRedir.aspx?ID=CL01BRA-21-21322</Url>
      <Description>CL01BRA-21-21322</Description>
    </_dlc_DocIdUrl>
  </documentManagement>
</p:properties>
</file>

<file path=customXml/itemProps1.xml><?xml version="1.0" encoding="utf-8"?>
<ds:datastoreItem xmlns:ds="http://schemas.openxmlformats.org/officeDocument/2006/customXml" ds:itemID="{A40AA3C4-D7DD-4192-BF21-DA2EC52DD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564280-a82e-48e1-ab90-194ee9135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ED6F48-4BBA-45B5-9BF8-D5C109E27F9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BA34F3B-9972-4F47-AA0A-FFB140C5172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186D45-14A3-4BA7-A947-2332E58C90A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a564280-a82e-48e1-ab90-194ee913584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Bildschirmpräsentation (16:9)</PresentationFormat>
  <Paragraphs>92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CL01_ITS_VORL_Infoscreen</vt:lpstr>
      <vt:lpstr>KV plus …</vt:lpstr>
      <vt:lpstr>Anforderungen der Geschäftswelt</vt:lpstr>
      <vt:lpstr>Ziel – «kv plus» Lehre  </vt:lpstr>
      <vt:lpstr>«kv plus – Lehre»</vt:lpstr>
      <vt:lpstr>Vorteile</vt:lpstr>
      <vt:lpstr>Nachteile</vt:lpstr>
      <vt:lpstr>Zielpublikum</vt:lpstr>
      <vt:lpstr>Zeitpunkt nach dem 2. Lehrjahr </vt:lpstr>
      <vt:lpstr>Auslandaufenthalt – Ausgestaltung</vt:lpstr>
      <vt:lpstr>Finanzierung – «kv plus» Lehre </vt:lpstr>
      <vt:lpstr>kv plus – FAQ</vt:lpstr>
      <vt:lpstr>kv plus – FAQ</vt:lpstr>
      <vt:lpstr>Infoveranstaltungen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2016-Lehrerkonvent_Dezember</dc:title>
  <dc:creator/>
  <cp:lastModifiedBy/>
  <cp:revision>3</cp:revision>
  <dcterms:modified xsi:type="dcterms:W3CDTF">2018-08-23T05:54:19Z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_dlc_DocIdItemGuid">
    <vt:lpwstr>cfed9960-f740-4fee-b4b3-79aec8ad9fec</vt:lpwstr>
  </property>
  <property fmtid="{D5CDD505-2E9C-101B-9397-08002B2CF9AE}" pid="4" name="ContentTypeId">
    <vt:lpwstr>0x0101007DA47ADB95A7EE4A888F8D6475946581</vt:lpwstr>
  </property>
</Properties>
</file>